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4"/>
  </p:sldMasterIdLst>
  <p:notesMasterIdLst>
    <p:notesMasterId r:id="rId27"/>
  </p:notesMasterIdLst>
  <p:handoutMasterIdLst>
    <p:handoutMasterId r:id="rId28"/>
  </p:handoutMasterIdLst>
  <p:sldIdLst>
    <p:sldId id="280" r:id="rId5"/>
    <p:sldId id="264" r:id="rId6"/>
    <p:sldId id="279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2" r:id="rId15"/>
    <p:sldId id="291" r:id="rId16"/>
    <p:sldId id="281" r:id="rId17"/>
    <p:sldId id="283" r:id="rId18"/>
    <p:sldId id="265" r:id="rId19"/>
    <p:sldId id="277" r:id="rId20"/>
    <p:sldId id="267" r:id="rId21"/>
    <p:sldId id="274" r:id="rId22"/>
    <p:sldId id="282" r:id="rId23"/>
    <p:sldId id="273" r:id="rId24"/>
    <p:sldId id="294" r:id="rId25"/>
    <p:sldId id="293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2" autoAdjust="0"/>
    <p:restoredTop sz="70070" autoAdjust="0"/>
  </p:normalViewPr>
  <p:slideViewPr>
    <p:cSldViewPr snapToGrid="0">
      <p:cViewPr varScale="1">
        <p:scale>
          <a:sx n="78" d="100"/>
          <a:sy n="78" d="100"/>
        </p:scale>
        <p:origin x="24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-2640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54F7C114-13EA-4CCB-8C59-7392B20562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BCFEC35-1F32-4CA8-BEAB-5560197EBD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175CF0A6-94D1-4478-9461-B1ADC289F79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D290C3DE-F7FE-44B5-9228-63718FCBBAC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anose="020B0604020202020204" pitchFamily="34" charset="0"/>
              </a:defRPr>
            </a:lvl1pPr>
          </a:lstStyle>
          <a:p>
            <a:fld id="{39D999C0-740C-4FC3-BE9B-6CB74305F9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DD87362-1ED7-44BA-9666-F615252EEB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8F33F2D-2AFF-4CBD-A5F2-041CAB59862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EC587555-09F8-4E96-AEE7-68B40D05F785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95D593D-19D8-4411-851F-F017EAD15F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9482C4D-1D24-47C0-8507-3213AB3D6BA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4627C6C-B7FF-4DF3-BA72-E56B0E96D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anose="020B0604020202020204" pitchFamily="34" charset="0"/>
              </a:defRPr>
            </a:lvl1pPr>
          </a:lstStyle>
          <a:p>
            <a:fld id="{D7A8CA3C-B978-49BA-9BED-7513A2E90EC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C85D00C-F0CE-4E03-9CA8-2E0ABED841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5F2F44-2B87-45BC-9876-276259699AE9}" type="slidenum">
              <a:rPr lang="en-US" altLang="en-US"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952EACE0-9377-4DD0-898B-73109DD69E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2A3C0C34-E34E-4EFB-95CE-77462A00D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This presentation introduces you to the Family Educational Rights &amp; Privacy Act, or FERPA as it is more commonly known. This presentation should take approximately 5-10 minutes to complete and will touch on some of the basics you need to know to apply FERPA at SMC.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98140A03-C031-461B-8E31-21EDFBE4C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1AB5D8-416C-4A8D-81F1-770A3E68B808}" type="slidenum">
              <a:rPr lang="en-US" altLang="en-US">
                <a:latin typeface="Arial" panose="020B0604020202020204" pitchFamily="34" charset="0"/>
              </a:rPr>
              <a:pPr eaLnBrk="1" hangingPunct="1"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6FA18E02-271A-4195-908B-F5EBB4BC0F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CD71B33-9EE8-4E57-A7E1-23E5738AE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09E9B6E0-B925-4C39-891D-DF195D0D98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FB9716-3180-40FD-82DF-12A8F069E81F}" type="slidenum">
              <a:rPr lang="en-US" altLang="en-US">
                <a:latin typeface="Arial" panose="020B0604020202020204" pitchFamily="34" charset="0"/>
              </a:rPr>
              <a:pPr eaLnBrk="1" hangingPunct="1"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61CDE654-5B80-4A1B-AE21-8A47F25D7F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4CF40EA2-D8CA-44BD-91FC-3C7D4D5F08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32F6742E-27F9-4365-8BB7-F95C46D13A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C7AC83-DF6B-4F03-89CC-D3CDC58D9FBE}" type="slidenum">
              <a:rPr lang="en-US" altLang="en-US">
                <a:latin typeface="Arial" panose="020B0604020202020204" pitchFamily="34" charset="0"/>
              </a:rPr>
              <a:pPr eaLnBrk="1" hangingPunct="1"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A3A4B8D-6D14-496D-AE7A-4ED2CD78ECF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13101FE6-B3DE-410B-BE54-08E341D99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DCA73FBF-30BA-4508-8858-7E0D43A9CC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4D39C3F1-F606-4A36-98C3-60C2B743B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D9485525-B909-4228-9AC3-215229519A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1F34CC-260F-47BD-9B67-DCDA8A75C355}" type="slidenum">
              <a:rPr lang="en-US" altLang="en-US">
                <a:latin typeface="Arial" panose="020B0604020202020204" pitchFamily="34" charset="0"/>
              </a:rPr>
              <a:pPr eaLnBrk="1" hangingPunct="1"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BF75AA1-2A34-4315-8E54-436394F398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7B23A47-8550-4EE0-A0D2-4B082646E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D24DE65E-4325-4F21-BC39-65FE4B15C80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F5390484-9202-49C8-ADFC-7DFDD6C63E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682F8B0-D443-4986-BFEC-B69E5B14B2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CDE32497-650E-4C8E-9A4B-D2F5075C68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A0B3E9F-F817-405C-AC23-69EEA8CBA2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63A094E-1510-4049-9A2A-5349CEA39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54AECE2-8666-4D6B-BA81-F03CB79C5A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DEED1D9-F754-43AF-A62D-2CDF923C8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C6BF6C64-0CAC-4197-9D74-4219AB8C48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4F85A24C-2CCF-4D45-95CE-70095345C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A58E7551-9041-4E57-AD98-50FC11267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3C7DBF-42AC-4724-9F2F-20D76D20FEAA}" type="slidenum">
              <a:rPr lang="en-US" altLang="en-US">
                <a:latin typeface="Arial" panose="020B0604020202020204" pitchFamily="34" charset="0"/>
              </a:rPr>
              <a:pPr eaLnBrk="1" hangingPunct="1"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5ADB6C26-2A97-4D8E-9D57-93B56670BA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91008E-41F5-4778-B702-6B709BC2DFC5}" type="slidenum">
              <a:rPr lang="en-US" altLang="en-US">
                <a:latin typeface="Arial" panose="020B0604020202020204" pitchFamily="34" charset="0"/>
              </a:rPr>
              <a:pPr eaLnBrk="1" hangingPunct="1"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A564403-885E-4AD4-8F27-190822B5FC3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39F22EAB-B2A9-46A2-B545-229852FAF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 already noted, FERPA stands for the Family Educational Rights &amp; Privacy Act. It governs access to student records and prescribes how to maintain their confidentiality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B90C7F5F-99D6-4C62-B3A9-F0788BBEBC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3CE2B129-1E1C-434A-A443-B0CA5730F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2956EEB4-0B60-4287-A51D-4B7BB0FFBC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DF6971-862E-4BFC-9A65-8429BB4750D2}" type="slidenum">
              <a:rPr lang="en-US" altLang="en-US">
                <a:latin typeface="Arial" panose="020B0604020202020204" pitchFamily="34" charset="0"/>
              </a:rPr>
              <a:pPr eaLnBrk="1" hangingPunct="1"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984EF74-383A-4F39-BB5B-2DF28E883E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44EFA2-E733-4ADB-BB7F-83EF1860A4E2}" type="slidenum">
              <a:rPr lang="en-US" altLang="en-US">
                <a:latin typeface="Arial" panose="020B0604020202020204" pitchFamily="34" charset="0"/>
              </a:rPr>
              <a:pPr eaLnBrk="1" hangingPunct="1"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8B746A40-A78C-4ED9-BE90-0537DB54103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ED67F000-C356-4CDC-BEDE-EA1AD68C67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By law, Santa Monica College is required to comply with FERPA.</a:t>
            </a:r>
          </a:p>
          <a:p>
            <a:pPr eaLnBrk="1" hangingPunct="1">
              <a:lnSpc>
                <a:spcPct val="200000"/>
              </a:lnSpc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If SMC should fail to follow FERPA rules, it could lose all federal funding. </a:t>
            </a:r>
          </a:p>
          <a:p>
            <a:pPr eaLnBrk="1" hangingPunct="1">
              <a:lnSpc>
                <a:spcPct val="200000"/>
              </a:lnSpc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Additionally, the College and its staff could be charged with breech of FERPA mandated confidentiality of student records.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14DF8B91-18FA-445B-B1C6-628317C63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CE2FE08-680F-4C48-AABB-F47B07FCA562}" type="slidenum">
              <a:rPr lang="en-US" altLang="en-US"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7E9E2B14-F7EA-4B5D-A4D6-6DC80C05F9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58DA89B7-3096-4918-B107-312DA3C30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In addition, California Education Code law also applies, requiring SMC to annually notify students of </a:t>
            </a:r>
          </a:p>
          <a:p>
            <a:pPr lvl="1"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type of records being kept, </a:t>
            </a:r>
          </a:p>
          <a:p>
            <a:pPr lvl="1"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school official responsible for each type of record, and </a:t>
            </a:r>
          </a:p>
          <a:p>
            <a:pPr lvl="1"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criteria used in defining who has access. 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Additionally, policies for reviewing, purging, changing and challenging these records must be explained.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06890AB1-F9EA-40D2-904B-79F5138C33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8584D4-9200-4B85-9153-F56C7CEBC1ED}" type="slidenum">
              <a:rPr lang="en-US" altLang="en-US"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77348188-55BE-4354-8485-E541AC3B30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78C19BB-D60D-4184-9420-A8A2695C5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So, what rights does FERPA convey to the student?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Under FERPA, a student can expect that information in educational records, including electronic records, will be kept confidential and disclosed only with their permission or as required by law.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information includes:</a:t>
            </a:r>
          </a:p>
          <a:p>
            <a:pPr lvl="1"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Grades</a:t>
            </a:r>
          </a:p>
          <a:p>
            <a:pPr lvl="1"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Enrollment records</a:t>
            </a:r>
          </a:p>
          <a:p>
            <a:pPr lvl="1"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Classes currently scheduled and/or previously completed</a:t>
            </a:r>
          </a:p>
          <a:p>
            <a:pPr lvl="1"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Class lists</a:t>
            </a:r>
          </a:p>
          <a:p>
            <a:pPr lvl="1"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Personal identification numbers (PIN)</a:t>
            </a:r>
          </a:p>
          <a:p>
            <a:pPr lvl="1"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Social Security Numbers (SSN)</a:t>
            </a:r>
          </a:p>
          <a:p>
            <a:pPr lvl="1" eaLnBrk="1" hangingPunct="1">
              <a:buFontTx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Student employment and payroll information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F5E60A31-3827-4C2F-8CA7-E196EE447C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51CF22-7E89-4B94-BCC6-835300895036}" type="slidenum">
              <a:rPr lang="en-US" altLang="en-US">
                <a:latin typeface="Arial" panose="020B0604020202020204" pitchFamily="34" charset="0"/>
              </a:rPr>
              <a:pPr eaLnBrk="1" hangingPunct="1"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6E8BCF88-67DB-4DB3-918F-D9772E392E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6F3A40A6-1C89-478A-B5CC-7E6D9E0DB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There are some basic rules that apply in all circumstances: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First, faculty or staff only should have access to student information necessary for completing their job responsibilities. Access must be governed by a strict NEED-TO-KNOW policy.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All records deemed educational records must be kept confidential and MAY NOT BE RELEASED WITHOUT THE STUDENT’S WRITTEN CONSENT.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FERPA denies ACCESS TO PARENTS OF COLLEGE STUDENTS, REGARDLESS OF AGE, unless it is part of Directory Information or access is authorized in writing.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It is the responsibility of all SMC employees to maintain the confidentiality of student records.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65BF630-E29C-4899-8491-D2A608C520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0CD502-3C2D-48C6-9DF2-FA62C898713E}" type="slidenum">
              <a:rPr lang="en-US" altLang="en-US">
                <a:latin typeface="Arial" panose="020B0604020202020204" pitchFamily="34" charset="0"/>
              </a:rPr>
              <a:pPr eaLnBrk="1" hangingPunct="1"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19C18687-3BE5-472A-8C1E-32E9F52CFCC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DDC77F9-A3FA-47BB-9435-2DCD32C75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BA732EE-54DB-4858-BF8C-1DBCF3483A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D2E4A30-D899-487D-A45B-053D4D0B2861}" type="slidenum">
              <a:rPr lang="en-US" altLang="en-US">
                <a:latin typeface="Arial" panose="020B0604020202020204" pitchFamily="34" charset="0"/>
              </a:rPr>
              <a:pPr eaLnBrk="1" hangingPunct="1"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9701CDB-AA1E-4208-86A9-B6CD9719DD9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05A19EC-5B82-462D-976C-43B3F30DAF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42E47783-76EC-4CAA-BBCB-E5DE9C4258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BC3DC52-E79D-4C69-9707-D83573B71297}" type="slidenum">
              <a:rPr lang="en-US" altLang="en-US">
                <a:latin typeface="Arial" panose="020B0604020202020204" pitchFamily="34" charset="0"/>
              </a:rPr>
              <a:pPr eaLnBrk="1" hangingPunct="1"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B5F84377-431D-4AD1-8847-FDC9EF9A6EB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29C28DDF-807D-45BD-8DD9-A266CE3F03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>
            <a:extLst>
              <a:ext uri="{FF2B5EF4-FFF2-40B4-BE49-F238E27FC236}">
                <a16:creationId xmlns:a16="http://schemas.microsoft.com/office/drawing/2014/main" id="{F456618C-D975-4CD5-90C2-763D0B279C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53175" y="6245225"/>
            <a:ext cx="2333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 sz="800" i="0"/>
            </a:lvl1pPr>
          </a:lstStyle>
          <a:p>
            <a:pPr algn="r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SMC FERPA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Garamond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95000"/>
              <a:defRPr sz="2800"/>
            </a:lvl1pPr>
            <a:lvl2pPr>
              <a:buClr>
                <a:srgbClr val="92D050"/>
              </a:buClr>
              <a:buSzPct val="75000"/>
              <a:buFont typeface="Wingdings" pitchFamily="2" charset="2"/>
              <a:buChar char="q"/>
              <a:defRPr sz="2400"/>
            </a:lvl2pPr>
            <a:lvl3pPr>
              <a:buClr>
                <a:srgbClr val="92D050"/>
              </a:buClr>
              <a:buSzPct val="150000"/>
              <a:defRPr sz="2000"/>
            </a:lvl3pPr>
            <a:lvl4pPr>
              <a:buClr>
                <a:srgbClr val="92D050"/>
              </a:buClr>
              <a:buSzPct val="75000"/>
              <a:defRPr sz="1800"/>
            </a:lvl4pPr>
            <a:lvl5pPr>
              <a:buSzPct val="125000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238B7-9F58-4384-8FB4-6B0E2ABD81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FB07C-9EB8-4B91-A918-8EAF74F5CA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76837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1">
            <a:extLst>
              <a:ext uri="{FF2B5EF4-FFF2-40B4-BE49-F238E27FC236}">
                <a16:creationId xmlns:a16="http://schemas.microsoft.com/office/drawing/2014/main" id="{D85756E1-D801-4E96-95B7-2FC60B1EED6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53175" y="6245225"/>
            <a:ext cx="23336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 sz="800" i="0"/>
            </a:lvl1pPr>
          </a:lstStyle>
          <a:p>
            <a:pPr algn="r"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charset="0"/>
              </a:rPr>
              <a:t>SMC FERPA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0C619-3C4C-4AF2-84FF-855D2672FA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997CA38-06CA-4F07-839C-6ADA7CFB8771}" type="datetime1">
              <a:rPr lang="en-US"/>
              <a:pPr>
                <a:defRPr/>
              </a:pPr>
              <a:t>1/29/2021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72398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6A88C34D-62A5-45AE-8E3F-A4DE6DA61A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" b="6447"/>
          <a:stretch>
            <a:fillRect/>
          </a:stretch>
        </p:blipFill>
        <p:spPr bwMode="auto">
          <a:xfrm>
            <a:off x="504825" y="6238875"/>
            <a:ext cx="2057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B32230-5E08-430F-8659-F04DB493D6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1EA6530-58BE-4F9C-AEED-F0AB9F52A651}" type="datetime1">
              <a:rPr lang="en-US"/>
              <a:pPr>
                <a:defRPr/>
              </a:pPr>
              <a:t>1/29/2021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0442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>
            <a:extLst>
              <a:ext uri="{FF2B5EF4-FFF2-40B4-BE49-F238E27FC236}">
                <a16:creationId xmlns:a16="http://schemas.microsoft.com/office/drawing/2014/main" id="{26937A4C-6CAF-4218-BAFA-5CB85D084F2C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cs typeface="Arial" charset="0"/>
            </a:endParaRPr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CC58ADA9-5CC4-4315-B3D0-0607B002B9C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5604" name="Freeform 4">
              <a:extLst>
                <a:ext uri="{FF2B5EF4-FFF2-40B4-BE49-F238E27FC236}">
                  <a16:creationId xmlns:a16="http://schemas.microsoft.com/office/drawing/2014/main" id="{FDE70045-7D0D-4EDD-87FB-67C233BCD5B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id="{B78D5CC7-252D-4975-8A10-86660C13C47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5606" name="Oval 6">
                <a:extLst>
                  <a:ext uri="{FF2B5EF4-FFF2-40B4-BE49-F238E27FC236}">
                    <a16:creationId xmlns:a16="http://schemas.microsoft.com/office/drawing/2014/main" id="{894ADD64-A3AE-49D5-8A40-8D3BF87AE96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07" name="Oval 7">
                <a:extLst>
                  <a:ext uri="{FF2B5EF4-FFF2-40B4-BE49-F238E27FC236}">
                    <a16:creationId xmlns:a16="http://schemas.microsoft.com/office/drawing/2014/main" id="{F278962C-4B9F-4969-9C84-F5D6DA19CA6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08" name="Oval 8">
                <a:extLst>
                  <a:ext uri="{FF2B5EF4-FFF2-40B4-BE49-F238E27FC236}">
                    <a16:creationId xmlns:a16="http://schemas.microsoft.com/office/drawing/2014/main" id="{9AD9BF00-ED7F-4B0E-AFEE-9059905CC63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09" name="Oval 9">
                <a:extLst>
                  <a:ext uri="{FF2B5EF4-FFF2-40B4-BE49-F238E27FC236}">
                    <a16:creationId xmlns:a16="http://schemas.microsoft.com/office/drawing/2014/main" id="{87461858-91D9-4A3D-8A17-7DFC0D7CC2F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10" name="Oval 10">
                <a:extLst>
                  <a:ext uri="{FF2B5EF4-FFF2-40B4-BE49-F238E27FC236}">
                    <a16:creationId xmlns:a16="http://schemas.microsoft.com/office/drawing/2014/main" id="{DA9E2A2A-174C-497D-BB8F-DC78DC74C66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11" name="Freeform 11">
                <a:extLst>
                  <a:ext uri="{FF2B5EF4-FFF2-40B4-BE49-F238E27FC236}">
                    <a16:creationId xmlns:a16="http://schemas.microsoft.com/office/drawing/2014/main" id="{9CE8821B-CDC9-41C9-BE78-8801699EFD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12" name="Freeform 12">
                <a:extLst>
                  <a:ext uri="{FF2B5EF4-FFF2-40B4-BE49-F238E27FC236}">
                    <a16:creationId xmlns:a16="http://schemas.microsoft.com/office/drawing/2014/main" id="{553EA3F3-2FD6-4D5B-A270-5341923670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13" name="Freeform 13">
                <a:extLst>
                  <a:ext uri="{FF2B5EF4-FFF2-40B4-BE49-F238E27FC236}">
                    <a16:creationId xmlns:a16="http://schemas.microsoft.com/office/drawing/2014/main" id="{4557536E-93EC-4796-BDB1-3D00498ABB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14" name="Freeform 14">
                <a:extLst>
                  <a:ext uri="{FF2B5EF4-FFF2-40B4-BE49-F238E27FC236}">
                    <a16:creationId xmlns:a16="http://schemas.microsoft.com/office/drawing/2014/main" id="{109F6BED-7D01-48E8-98AB-2C7ECCC774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15" name="Freeform 15">
                <a:extLst>
                  <a:ext uri="{FF2B5EF4-FFF2-40B4-BE49-F238E27FC236}">
                    <a16:creationId xmlns:a16="http://schemas.microsoft.com/office/drawing/2014/main" id="{157F2773-C368-46BA-8664-4776CE9CAB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16" name="Oval 16">
                <a:extLst>
                  <a:ext uri="{FF2B5EF4-FFF2-40B4-BE49-F238E27FC236}">
                    <a16:creationId xmlns:a16="http://schemas.microsoft.com/office/drawing/2014/main" id="{C07932F5-24FC-49A6-8730-02333E36599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grpSp>
          <p:nvGrpSpPr>
            <p:cNvPr id="1033" name="Group 17">
              <a:extLst>
                <a:ext uri="{FF2B5EF4-FFF2-40B4-BE49-F238E27FC236}">
                  <a16:creationId xmlns:a16="http://schemas.microsoft.com/office/drawing/2014/main" id="{65A23020-61A9-4CB8-B85A-D639FA268FF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5618" name="Oval 18">
                <a:extLst>
                  <a:ext uri="{FF2B5EF4-FFF2-40B4-BE49-F238E27FC236}">
                    <a16:creationId xmlns:a16="http://schemas.microsoft.com/office/drawing/2014/main" id="{02090CF2-88CF-478C-A35E-741855FA92B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19" name="Oval 19">
                <a:extLst>
                  <a:ext uri="{FF2B5EF4-FFF2-40B4-BE49-F238E27FC236}">
                    <a16:creationId xmlns:a16="http://schemas.microsoft.com/office/drawing/2014/main" id="{A4D15113-08D4-400C-9129-B26D4F3987E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20" name="Oval 20">
                <a:extLst>
                  <a:ext uri="{FF2B5EF4-FFF2-40B4-BE49-F238E27FC236}">
                    <a16:creationId xmlns:a16="http://schemas.microsoft.com/office/drawing/2014/main" id="{BE1671F8-4F88-473C-AF25-528C7C487DE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21" name="Oval 21">
                <a:extLst>
                  <a:ext uri="{FF2B5EF4-FFF2-40B4-BE49-F238E27FC236}">
                    <a16:creationId xmlns:a16="http://schemas.microsoft.com/office/drawing/2014/main" id="{782BE3E2-BBDA-418A-A2DA-3F28764A0CC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22" name="Oval 22">
                <a:extLst>
                  <a:ext uri="{FF2B5EF4-FFF2-40B4-BE49-F238E27FC236}">
                    <a16:creationId xmlns:a16="http://schemas.microsoft.com/office/drawing/2014/main" id="{6646DF48-E138-4291-95DC-B58EC9ADB8F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23" name="Oval 23">
                <a:extLst>
                  <a:ext uri="{FF2B5EF4-FFF2-40B4-BE49-F238E27FC236}">
                    <a16:creationId xmlns:a16="http://schemas.microsoft.com/office/drawing/2014/main" id="{6AEAEDF6-B641-464B-BC94-20A62E0717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24" name="Oval 24">
                <a:extLst>
                  <a:ext uri="{FF2B5EF4-FFF2-40B4-BE49-F238E27FC236}">
                    <a16:creationId xmlns:a16="http://schemas.microsoft.com/office/drawing/2014/main" id="{601938EF-23F4-4D91-B568-10EC487695D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25" name="Oval 25">
                <a:extLst>
                  <a:ext uri="{FF2B5EF4-FFF2-40B4-BE49-F238E27FC236}">
                    <a16:creationId xmlns:a16="http://schemas.microsoft.com/office/drawing/2014/main" id="{9FAAB61A-D45B-4778-9752-B6421F7910F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26" name="Freeform 26">
                <a:extLst>
                  <a:ext uri="{FF2B5EF4-FFF2-40B4-BE49-F238E27FC236}">
                    <a16:creationId xmlns:a16="http://schemas.microsoft.com/office/drawing/2014/main" id="{C55174B6-DAD5-434C-911F-FE7E38A6B56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27" name="Freeform 27">
                <a:extLst>
                  <a:ext uri="{FF2B5EF4-FFF2-40B4-BE49-F238E27FC236}">
                    <a16:creationId xmlns:a16="http://schemas.microsoft.com/office/drawing/2014/main" id="{EF30EB67-7749-4F9F-BCED-A65FD74115C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28" name="Freeform 28">
                <a:extLst>
                  <a:ext uri="{FF2B5EF4-FFF2-40B4-BE49-F238E27FC236}">
                    <a16:creationId xmlns:a16="http://schemas.microsoft.com/office/drawing/2014/main" id="{E6524B15-374E-4F03-AA09-01271AC18D9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29" name="Freeform 29">
                <a:extLst>
                  <a:ext uri="{FF2B5EF4-FFF2-40B4-BE49-F238E27FC236}">
                    <a16:creationId xmlns:a16="http://schemas.microsoft.com/office/drawing/2014/main" id="{74074012-B351-49EA-A193-F114D78EC19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30" name="Freeform 30">
                <a:extLst>
                  <a:ext uri="{FF2B5EF4-FFF2-40B4-BE49-F238E27FC236}">
                    <a16:creationId xmlns:a16="http://schemas.microsoft.com/office/drawing/2014/main" id="{EDC889CC-E241-47C1-B1CA-8BAAC9BAA52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31" name="Freeform 31">
                <a:extLst>
                  <a:ext uri="{FF2B5EF4-FFF2-40B4-BE49-F238E27FC236}">
                    <a16:creationId xmlns:a16="http://schemas.microsoft.com/office/drawing/2014/main" id="{52C66E21-B72A-475B-A193-6B2EFA82181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32" name="Freeform 32">
                <a:extLst>
                  <a:ext uri="{FF2B5EF4-FFF2-40B4-BE49-F238E27FC236}">
                    <a16:creationId xmlns:a16="http://schemas.microsoft.com/office/drawing/2014/main" id="{4598E690-D39E-42F8-B93C-7A7F4F7E76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33" name="Freeform 33">
                <a:extLst>
                  <a:ext uri="{FF2B5EF4-FFF2-40B4-BE49-F238E27FC236}">
                    <a16:creationId xmlns:a16="http://schemas.microsoft.com/office/drawing/2014/main" id="{A5263FCF-39B8-4801-835D-6A0DCCE5045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34" name="Freeform 34">
                <a:extLst>
                  <a:ext uri="{FF2B5EF4-FFF2-40B4-BE49-F238E27FC236}">
                    <a16:creationId xmlns:a16="http://schemas.microsoft.com/office/drawing/2014/main" id="{46CBFE3A-F43F-44E5-BE58-BD09078236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35" name="Freeform 35">
                <a:extLst>
                  <a:ext uri="{FF2B5EF4-FFF2-40B4-BE49-F238E27FC236}">
                    <a16:creationId xmlns:a16="http://schemas.microsoft.com/office/drawing/2014/main" id="{DAC53CFE-5562-4A18-A64F-39F72DE24D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grpSp>
          <p:nvGrpSpPr>
            <p:cNvPr id="1034" name="Group 36">
              <a:extLst>
                <a:ext uri="{FF2B5EF4-FFF2-40B4-BE49-F238E27FC236}">
                  <a16:creationId xmlns:a16="http://schemas.microsoft.com/office/drawing/2014/main" id="{AFBDBFEA-EB8F-4403-9233-F1CFB41A583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200" y="3360"/>
              <a:ext cx="1279" cy="821"/>
              <a:chOff x="4200" y="3360"/>
              <a:chExt cx="1279" cy="821"/>
            </a:xfrm>
          </p:grpSpPr>
          <p:sp>
            <p:nvSpPr>
              <p:cNvPr id="25637" name="Freeform 37">
                <a:extLst>
                  <a:ext uri="{FF2B5EF4-FFF2-40B4-BE49-F238E27FC236}">
                    <a16:creationId xmlns:a16="http://schemas.microsoft.com/office/drawing/2014/main" id="{5EB88F3E-0FCC-4126-8648-269AAE8F15A4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39" name="Freeform 39">
                <a:extLst>
                  <a:ext uri="{FF2B5EF4-FFF2-40B4-BE49-F238E27FC236}">
                    <a16:creationId xmlns:a16="http://schemas.microsoft.com/office/drawing/2014/main" id="{5C0A7709-F2B8-4F95-984E-48502EFEF7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40" name="Freeform 40">
                <a:extLst>
                  <a:ext uri="{FF2B5EF4-FFF2-40B4-BE49-F238E27FC236}">
                    <a16:creationId xmlns:a16="http://schemas.microsoft.com/office/drawing/2014/main" id="{139DD64A-2839-470F-8CA5-F200727D00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41" name="Freeform 41">
                <a:extLst>
                  <a:ext uri="{FF2B5EF4-FFF2-40B4-BE49-F238E27FC236}">
                    <a16:creationId xmlns:a16="http://schemas.microsoft.com/office/drawing/2014/main" id="{51DAFB62-9F30-4555-8919-13B19809A48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42" name="Freeform 42">
                <a:extLst>
                  <a:ext uri="{FF2B5EF4-FFF2-40B4-BE49-F238E27FC236}">
                    <a16:creationId xmlns:a16="http://schemas.microsoft.com/office/drawing/2014/main" id="{4843F52A-76F1-4D1B-9734-E3F7BF3A76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43" name="Freeform 43">
                <a:extLst>
                  <a:ext uri="{FF2B5EF4-FFF2-40B4-BE49-F238E27FC236}">
                    <a16:creationId xmlns:a16="http://schemas.microsoft.com/office/drawing/2014/main" id="{BD25644E-A6EC-4E55-B747-2F6AC1D3D1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44" name="Freeform 44">
                <a:extLst>
                  <a:ext uri="{FF2B5EF4-FFF2-40B4-BE49-F238E27FC236}">
                    <a16:creationId xmlns:a16="http://schemas.microsoft.com/office/drawing/2014/main" id="{9232102E-504B-424F-B0F8-018302A8F9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45" name="Freeform 45">
                <a:extLst>
                  <a:ext uri="{FF2B5EF4-FFF2-40B4-BE49-F238E27FC236}">
                    <a16:creationId xmlns:a16="http://schemas.microsoft.com/office/drawing/2014/main" id="{1D9DB184-E185-44B5-9C21-8E4976426F9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46" name="Freeform 46">
                <a:extLst>
                  <a:ext uri="{FF2B5EF4-FFF2-40B4-BE49-F238E27FC236}">
                    <a16:creationId xmlns:a16="http://schemas.microsoft.com/office/drawing/2014/main" id="{250917CF-4089-4BBD-9514-888380D4888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47" name="Freeform 47">
                <a:extLst>
                  <a:ext uri="{FF2B5EF4-FFF2-40B4-BE49-F238E27FC236}">
                    <a16:creationId xmlns:a16="http://schemas.microsoft.com/office/drawing/2014/main" id="{CB649076-231D-41E6-BFEC-EFF44E1403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48" name="Oval 48">
                <a:extLst>
                  <a:ext uri="{FF2B5EF4-FFF2-40B4-BE49-F238E27FC236}">
                    <a16:creationId xmlns:a16="http://schemas.microsoft.com/office/drawing/2014/main" id="{A363FB6A-5C5E-45F2-805B-2843F5BC961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49" name="Oval 49">
                <a:extLst>
                  <a:ext uri="{FF2B5EF4-FFF2-40B4-BE49-F238E27FC236}">
                    <a16:creationId xmlns:a16="http://schemas.microsoft.com/office/drawing/2014/main" id="{1983FB9F-CF75-4DAF-B643-F84FE605622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50" name="Oval 50">
                <a:extLst>
                  <a:ext uri="{FF2B5EF4-FFF2-40B4-BE49-F238E27FC236}">
                    <a16:creationId xmlns:a16="http://schemas.microsoft.com/office/drawing/2014/main" id="{12DD7FB8-A2AF-4E8D-931E-8A72551AC2E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51" name="Oval 51">
                <a:extLst>
                  <a:ext uri="{FF2B5EF4-FFF2-40B4-BE49-F238E27FC236}">
                    <a16:creationId xmlns:a16="http://schemas.microsoft.com/office/drawing/2014/main" id="{6BC40114-63B9-4F72-A2E1-3EEF7C7CBA5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52" name="Oval 52">
                <a:extLst>
                  <a:ext uri="{FF2B5EF4-FFF2-40B4-BE49-F238E27FC236}">
                    <a16:creationId xmlns:a16="http://schemas.microsoft.com/office/drawing/2014/main" id="{71D4142F-736F-4A87-B81A-1CCE36636D6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53" name="Oval 53">
                <a:extLst>
                  <a:ext uri="{FF2B5EF4-FFF2-40B4-BE49-F238E27FC236}">
                    <a16:creationId xmlns:a16="http://schemas.microsoft.com/office/drawing/2014/main" id="{D26AB28A-D793-4682-A21F-6AAE8857284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grpSp>
          <p:nvGrpSpPr>
            <p:cNvPr id="1035" name="Group 54">
              <a:extLst>
                <a:ext uri="{FF2B5EF4-FFF2-40B4-BE49-F238E27FC236}">
                  <a16:creationId xmlns:a16="http://schemas.microsoft.com/office/drawing/2014/main" id="{61302086-9686-4272-AD05-015A9FCD649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5655" name="Freeform 55">
                <a:extLst>
                  <a:ext uri="{FF2B5EF4-FFF2-40B4-BE49-F238E27FC236}">
                    <a16:creationId xmlns:a16="http://schemas.microsoft.com/office/drawing/2014/main" id="{5FDD2B8F-05B7-4F8A-937A-01A1E569FA1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56" name="Freeform 56">
                <a:extLst>
                  <a:ext uri="{FF2B5EF4-FFF2-40B4-BE49-F238E27FC236}">
                    <a16:creationId xmlns:a16="http://schemas.microsoft.com/office/drawing/2014/main" id="{2390E10C-BA8B-4A2F-AE9C-B15F46F0353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57" name="Freeform 57">
                <a:extLst>
                  <a:ext uri="{FF2B5EF4-FFF2-40B4-BE49-F238E27FC236}">
                    <a16:creationId xmlns:a16="http://schemas.microsoft.com/office/drawing/2014/main" id="{F66F7010-4AFA-4EFC-B7C7-40E415499DB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58" name="Freeform 58">
                <a:extLst>
                  <a:ext uri="{FF2B5EF4-FFF2-40B4-BE49-F238E27FC236}">
                    <a16:creationId xmlns:a16="http://schemas.microsoft.com/office/drawing/2014/main" id="{1FA363D4-BC5D-4E4F-9EB8-3FB09967481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59" name="Freeform 59">
                <a:extLst>
                  <a:ext uri="{FF2B5EF4-FFF2-40B4-BE49-F238E27FC236}">
                    <a16:creationId xmlns:a16="http://schemas.microsoft.com/office/drawing/2014/main" id="{24375F16-FE5D-4823-872D-95BB604F3C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60" name="Freeform 60">
                <a:extLst>
                  <a:ext uri="{FF2B5EF4-FFF2-40B4-BE49-F238E27FC236}">
                    <a16:creationId xmlns:a16="http://schemas.microsoft.com/office/drawing/2014/main" id="{0CF8C687-5407-4D39-9175-3C9A5C06E5F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25661" name="Freeform 61">
                <a:extLst>
                  <a:ext uri="{FF2B5EF4-FFF2-40B4-BE49-F238E27FC236}">
                    <a16:creationId xmlns:a16="http://schemas.microsoft.com/office/drawing/2014/main" id="{08DD99A9-0C2A-480B-AC63-BF56A7C1AAF7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grpSp>
            <p:nvGrpSpPr>
              <p:cNvPr id="1043" name="Group 62">
                <a:extLst>
                  <a:ext uri="{FF2B5EF4-FFF2-40B4-BE49-F238E27FC236}">
                    <a16:creationId xmlns:a16="http://schemas.microsoft.com/office/drawing/2014/main" id="{CF076FAA-C187-45F3-882D-87CD9AEE93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5663" name="Oval 63">
                  <a:extLst>
                    <a:ext uri="{FF2B5EF4-FFF2-40B4-BE49-F238E27FC236}">
                      <a16:creationId xmlns:a16="http://schemas.microsoft.com/office/drawing/2014/main" id="{B244EFDD-33F7-4418-9E41-BC6E847428B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  <p:sp>
              <p:nvSpPr>
                <p:cNvPr id="25664" name="Oval 64">
                  <a:extLst>
                    <a:ext uri="{FF2B5EF4-FFF2-40B4-BE49-F238E27FC236}">
                      <a16:creationId xmlns:a16="http://schemas.microsoft.com/office/drawing/2014/main" id="{240DB49B-B2F5-4CED-8EDE-63025318B7C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  <p:sp>
              <p:nvSpPr>
                <p:cNvPr id="25665" name="Oval 65">
                  <a:extLst>
                    <a:ext uri="{FF2B5EF4-FFF2-40B4-BE49-F238E27FC236}">
                      <a16:creationId xmlns:a16="http://schemas.microsoft.com/office/drawing/2014/main" id="{485862D1-1393-434B-843D-3FE3FF9D4A5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  <p:sp>
              <p:nvSpPr>
                <p:cNvPr id="25666" name="Oval 66">
                  <a:extLst>
                    <a:ext uri="{FF2B5EF4-FFF2-40B4-BE49-F238E27FC236}">
                      <a16:creationId xmlns:a16="http://schemas.microsoft.com/office/drawing/2014/main" id="{F4B2FF32-667F-422F-B5BD-5ED36A5C2E1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Arial" charset="0"/>
                  </a:endParaRPr>
                </a:p>
              </p:txBody>
            </p:sp>
          </p:grpSp>
        </p:grpSp>
      </p:grpSp>
      <p:sp>
        <p:nvSpPr>
          <p:cNvPr id="25667" name="Rectangle 67">
            <a:extLst>
              <a:ext uri="{FF2B5EF4-FFF2-40B4-BE49-F238E27FC236}">
                <a16:creationId xmlns:a16="http://schemas.microsoft.com/office/drawing/2014/main" id="{18C5EA7B-478B-41DE-B16B-D147C3167E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68" name="Rectangle 68">
            <a:extLst>
              <a:ext uri="{FF2B5EF4-FFF2-40B4-BE49-F238E27FC236}">
                <a16:creationId xmlns:a16="http://schemas.microsoft.com/office/drawing/2014/main" id="{C41E8D35-752C-4791-82DF-53BCC9AF0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433AC8F-C9B7-49CC-AB5D-1EA0E1AFDC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" b="6447"/>
          <a:stretch>
            <a:fillRect/>
          </a:stretch>
        </p:blipFill>
        <p:spPr bwMode="auto">
          <a:xfrm>
            <a:off x="504825" y="6238875"/>
            <a:ext cx="20574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</p:sldLayoutIdLst>
  <p:transition spd="med">
    <p:wipe dir="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Tovar_esau@smc.edu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mc.edu/administration/governance/board-of-trustees/documents/board-policy-manual/administrative-regulations/AR_4000_StudentServices.pdf" TargetMode="External"/><Relationship Id="rId4" Type="http://schemas.openxmlformats.org/officeDocument/2006/relationships/hyperlink" Target="https://smc.edu/administration/governance/board-of-trustees/documents/board-policy-manual/board-policies/BP_4000_Student_Services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6">
            <a:extLst>
              <a:ext uri="{FF2B5EF4-FFF2-40B4-BE49-F238E27FC236}">
                <a16:creationId xmlns:a16="http://schemas.microsoft.com/office/drawing/2014/main" id="{10F7165A-A6A4-430B-997B-D3FC897B1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934" b="6447"/>
          <a:stretch>
            <a:fillRect/>
          </a:stretch>
        </p:blipFill>
        <p:spPr bwMode="auto">
          <a:xfrm>
            <a:off x="457200" y="381000"/>
            <a:ext cx="8077200" cy="198120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219" name="Text Box 5">
            <a:extLst>
              <a:ext uri="{FF2B5EF4-FFF2-40B4-BE49-F238E27FC236}">
                <a16:creationId xmlns:a16="http://schemas.microsoft.com/office/drawing/2014/main" id="{7B7E423A-AE0E-437B-8096-5EA92BB2C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1903413"/>
            <a:ext cx="4318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SANTA MONICA COLLEGE DISTRICT</a:t>
            </a:r>
          </a:p>
          <a:p>
            <a:pPr algn="ctr">
              <a:lnSpc>
                <a:spcPct val="80000"/>
              </a:lnSpc>
              <a:defRPr/>
            </a:pPr>
            <a:br>
              <a:rPr lang="en-US" sz="2400" b="1" dirty="0">
                <a:cs typeface="Arial" charset="0"/>
              </a:rPr>
            </a:br>
            <a:endParaRPr lang="en-US" sz="2400" b="1" dirty="0">
              <a:latin typeface="Arial" charset="0"/>
              <a:cs typeface="Arial" charset="0"/>
            </a:endParaRPr>
          </a:p>
        </p:txBody>
      </p:sp>
      <p:sp>
        <p:nvSpPr>
          <p:cNvPr id="3074" name="Rectangle 3">
            <a:extLst>
              <a:ext uri="{FF2B5EF4-FFF2-40B4-BE49-F238E27FC236}">
                <a16:creationId xmlns:a16="http://schemas.microsoft.com/office/drawing/2014/main" id="{EE3AA004-D10E-4F59-8693-A200421F7D4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5435600"/>
            <a:ext cx="6400800" cy="1244600"/>
          </a:xfrm>
        </p:spPr>
        <p:txBody>
          <a:bodyPr/>
          <a:lstStyle/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endParaRPr lang="en-US" sz="1600" b="1" dirty="0">
              <a:latin typeface="Verdana" pitchFamily="34" charset="0"/>
            </a:endParaRPr>
          </a:p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n-US" sz="1600" b="1" dirty="0">
                <a:latin typeface="Verdana" pitchFamily="34" charset="0"/>
              </a:rPr>
              <a:t>Developed by:</a:t>
            </a:r>
          </a:p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n-US" sz="1600" b="1" dirty="0">
                <a:latin typeface="Verdana" pitchFamily="34" charset="0"/>
              </a:rPr>
              <a:t>Human Resources</a:t>
            </a:r>
          </a:p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r>
              <a:rPr lang="en-US" sz="1600" b="1" dirty="0">
                <a:latin typeface="Verdana" pitchFamily="34" charset="0"/>
              </a:rPr>
              <a:t>February 2011</a:t>
            </a:r>
          </a:p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endParaRPr lang="en-US" sz="1600" b="1" dirty="0">
              <a:latin typeface="Verdana" pitchFamily="34" charset="0"/>
            </a:endParaRPr>
          </a:p>
          <a:p>
            <a:pPr marL="0" indent="0" algn="r" eaLnBrk="1" hangingPunct="1">
              <a:buFont typeface="Wingdings" panose="05000000000000000000" pitchFamily="2" charset="2"/>
              <a:buNone/>
              <a:defRPr/>
            </a:pPr>
            <a:endParaRPr lang="en-US" sz="1600" b="1" dirty="0">
              <a:latin typeface="Verdana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AADB4C-2B46-4D43-8265-2CB8B8CF40B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b="4298"/>
          <a:stretch>
            <a:fillRect/>
          </a:stretch>
        </p:blipFill>
        <p:spPr bwMode="auto">
          <a:xfrm>
            <a:off x="1700692" y="2421636"/>
            <a:ext cx="5664546" cy="338328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0B29BF-EE08-4E0A-8B7A-04563FC1CB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4298"/>
          <a:stretch>
            <a:fillRect/>
          </a:stretch>
        </p:blipFill>
        <p:spPr bwMode="auto">
          <a:xfrm>
            <a:off x="457200" y="630936"/>
            <a:ext cx="8313105" cy="4965192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F8C31A-5313-4681-81FC-0B90A23167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3725"/>
          <a:stretch>
            <a:fillRect/>
          </a:stretch>
        </p:blipFill>
        <p:spPr bwMode="auto">
          <a:xfrm>
            <a:off x="457200" y="630936"/>
            <a:ext cx="8263622" cy="4965192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D00862-4F7B-4490-A0E5-5D67FEB8EEC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3725"/>
          <a:stretch>
            <a:fillRect/>
          </a:stretch>
        </p:blipFill>
        <p:spPr bwMode="auto">
          <a:xfrm>
            <a:off x="457200" y="630936"/>
            <a:ext cx="8263620" cy="4965192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>
            <a:extLst>
              <a:ext uri="{FF2B5EF4-FFF2-40B4-BE49-F238E27FC236}">
                <a16:creationId xmlns:a16="http://schemas.microsoft.com/office/drawing/2014/main" id="{C11A7F84-2736-44F8-8C0A-AFA87D97F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98488"/>
            <a:ext cx="274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73E51BE8-EBA1-4EEE-986E-2FBF1C0FF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B39348E9-D4D2-44F2-B9A7-39A63DC01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325" y="4267200"/>
            <a:ext cx="1158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EE85A9DB-214B-4106-B75F-2C4671234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925" y="41036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91C49A-EE1E-4FD7-AB7C-B48771079F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3725"/>
          <a:stretch>
            <a:fillRect/>
          </a:stretch>
        </p:blipFill>
        <p:spPr bwMode="auto">
          <a:xfrm>
            <a:off x="457200" y="630936"/>
            <a:ext cx="8263622" cy="4965192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EDDC61-C581-4CE5-9D9B-D97B73AFAA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4584"/>
          <a:stretch>
            <a:fillRect/>
          </a:stretch>
        </p:blipFill>
        <p:spPr bwMode="auto">
          <a:xfrm>
            <a:off x="457200" y="630936"/>
            <a:ext cx="8338068" cy="4965192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3A8CA22-79C0-4DF2-AF38-211E20C88B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8309"/>
          <a:stretch>
            <a:fillRect/>
          </a:stretch>
        </p:blipFill>
        <p:spPr bwMode="auto">
          <a:xfrm>
            <a:off x="457200" y="630937"/>
            <a:ext cx="8293608" cy="4745915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DFAD43-B173-434A-B247-0CCE04CB72C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4011"/>
          <a:stretch>
            <a:fillRect/>
          </a:stretch>
        </p:blipFill>
        <p:spPr bwMode="auto">
          <a:xfrm>
            <a:off x="508000" y="592836"/>
            <a:ext cx="8288289" cy="4965192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8EE0B4-33FF-4976-BDA9-69A0DDA487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4011"/>
          <a:stretch>
            <a:fillRect/>
          </a:stretch>
        </p:blipFill>
        <p:spPr bwMode="auto">
          <a:xfrm>
            <a:off x="457200" y="630936"/>
            <a:ext cx="8288289" cy="4965192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F1D99DF-B077-478F-A10B-2241C978CA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4585"/>
          <a:stretch>
            <a:fillRect/>
          </a:stretch>
        </p:blipFill>
        <p:spPr bwMode="auto">
          <a:xfrm>
            <a:off x="457200" y="630936"/>
            <a:ext cx="8293608" cy="4938717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1EBB44-F52E-41AF-A132-4BB381DD6B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4011"/>
          <a:stretch>
            <a:fillRect/>
          </a:stretch>
        </p:blipFill>
        <p:spPr bwMode="auto">
          <a:xfrm>
            <a:off x="457200" y="630936"/>
            <a:ext cx="8288289" cy="4965192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C4243F-9CC0-48E0-A937-9BA2EFE677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3725"/>
          <a:stretch>
            <a:fillRect/>
          </a:stretch>
        </p:blipFill>
        <p:spPr bwMode="auto">
          <a:xfrm>
            <a:off x="457200" y="630936"/>
            <a:ext cx="8263620" cy="4965192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5AE6B2-3170-45D4-BCE5-DC6B1D3C9C7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4585"/>
          <a:stretch>
            <a:fillRect/>
          </a:stretch>
        </p:blipFill>
        <p:spPr bwMode="auto">
          <a:xfrm>
            <a:off x="457200" y="630936"/>
            <a:ext cx="8284464" cy="4933272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CA7194-E445-4EC7-A789-4D29E80A4074}"/>
              </a:ext>
            </a:extLst>
          </p:cNvPr>
          <p:cNvSpPr txBox="1"/>
          <p:nvPr/>
        </p:nvSpPr>
        <p:spPr>
          <a:xfrm>
            <a:off x="1828800" y="4028303"/>
            <a:ext cx="583238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For guidance:, contact:</a:t>
            </a:r>
          </a:p>
          <a:p>
            <a:r>
              <a:rPr lang="en-US" dirty="0"/>
              <a:t>Esau Tovar, Ph.D.</a:t>
            </a:r>
          </a:p>
          <a:p>
            <a:r>
              <a:rPr lang="en-US" dirty="0"/>
              <a:t>Dean of Enrollment Services</a:t>
            </a:r>
          </a:p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Tovar_esau@smc.edu</a:t>
            </a:r>
            <a:endParaRPr lang="en-US" dirty="0"/>
          </a:p>
          <a:p>
            <a:r>
              <a:rPr lang="en-US" dirty="0"/>
              <a:t>310-434-4012</a:t>
            </a:r>
          </a:p>
        </p:txBody>
      </p:sp>
    </p:spTree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8180E4-0AA0-4528-800B-17D04DB97F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b="4011"/>
          <a:stretch>
            <a:fillRect/>
          </a:stretch>
        </p:blipFill>
        <p:spPr bwMode="auto">
          <a:xfrm>
            <a:off x="457200" y="630936"/>
            <a:ext cx="8288289" cy="4965192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A13945-BF94-4CA0-A6A9-30A4C2DC76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4585"/>
          <a:stretch>
            <a:fillRect/>
          </a:stretch>
        </p:blipFill>
        <p:spPr bwMode="auto">
          <a:xfrm>
            <a:off x="457200" y="630936"/>
            <a:ext cx="8293608" cy="4938717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81E2D8-133E-4D90-B04E-8D41E02B206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4011"/>
          <a:stretch>
            <a:fillRect/>
          </a:stretch>
        </p:blipFill>
        <p:spPr bwMode="auto">
          <a:xfrm>
            <a:off x="457200" y="630936"/>
            <a:ext cx="8288289" cy="4965192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978FF8-97F3-4D83-82B9-E5D65AA18177}"/>
              </a:ext>
            </a:extLst>
          </p:cNvPr>
          <p:cNvSpPr txBox="1"/>
          <p:nvPr/>
        </p:nvSpPr>
        <p:spPr>
          <a:xfrm>
            <a:off x="1359243" y="3917092"/>
            <a:ext cx="709277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Resources:</a:t>
            </a:r>
          </a:p>
          <a:p>
            <a:r>
              <a:rPr lang="en-US" dirty="0"/>
              <a:t>Compliance with Family Educational Rights and Privacy (FERPA)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Board Policy 4135 (</a:t>
            </a:r>
            <a:r>
              <a:rPr lang="en-US" dirty="0">
                <a:hlinkClick r:id="rId4"/>
              </a:rPr>
              <a:t>link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Administrative Regulation 4135 (</a:t>
            </a:r>
            <a:r>
              <a:rPr lang="en-US" dirty="0">
                <a:hlinkClick r:id="rId5"/>
              </a:rPr>
              <a:t>link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F1BD2B-A587-4AAB-A9C7-B0831FCD0E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4011"/>
          <a:stretch>
            <a:fillRect/>
          </a:stretch>
        </p:blipFill>
        <p:spPr bwMode="auto">
          <a:xfrm>
            <a:off x="457200" y="630936"/>
            <a:ext cx="8288287" cy="4965192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7A19DD-7FAB-4106-9595-98CBD148A7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4011"/>
          <a:stretch>
            <a:fillRect/>
          </a:stretch>
        </p:blipFill>
        <p:spPr bwMode="auto">
          <a:xfrm>
            <a:off x="457200" y="630936"/>
            <a:ext cx="8288289" cy="4965192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1C9093-732B-407C-BC21-2B0350698E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4011"/>
          <a:stretch>
            <a:fillRect/>
          </a:stretch>
        </p:blipFill>
        <p:spPr bwMode="auto">
          <a:xfrm>
            <a:off x="457200" y="630936"/>
            <a:ext cx="8293608" cy="4965192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8DA646-BDB6-463D-9375-4A307943C69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4011"/>
          <a:stretch>
            <a:fillRect/>
          </a:stretch>
        </p:blipFill>
        <p:spPr bwMode="auto">
          <a:xfrm>
            <a:off x="457200" y="630936"/>
            <a:ext cx="8288289" cy="4965192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BDBD827-0931-46EE-B397-87CD1099C89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4011"/>
          <a:stretch>
            <a:fillRect/>
          </a:stretch>
        </p:blipFill>
        <p:spPr bwMode="auto">
          <a:xfrm>
            <a:off x="457200" y="630936"/>
            <a:ext cx="8288289" cy="4965192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70E47E-1C32-44C0-A94D-815D065501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b="4011"/>
          <a:stretch>
            <a:fillRect/>
          </a:stretch>
        </p:blipFill>
        <p:spPr bwMode="auto">
          <a:xfrm>
            <a:off x="457200" y="630936"/>
            <a:ext cx="8288289" cy="4965192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age" ma:contentTypeID="0x010100C568DB52D9D0A14D9B2FDCC96666E9F2007948130EC3DB064584E219954237AF3900C388929F36E84A46803529E578B0316A" ma:contentTypeVersion="4" ma:contentTypeDescription="Page is a system content type template created by the Publishing Resources feature. The column templates from Page will be added to all Pages libraries created by the Publishing feature." ma:contentTypeScope="" ma:versionID="b9cfe5a3234c1d21f4e61527c69e013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32d1c0d83f7d177ca376967bdef890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IsFurlPage" minOccurs="0"/>
                <xsd:element ref="ns1:SeoBrowserTitle" minOccurs="0"/>
                <xsd:element ref="ns1:SeoMetaDescription" minOccurs="0"/>
                <xsd:element ref="ns1:SeoKeywords" minOccurs="0"/>
                <xsd:element ref="ns1:SeoRobotsNoIndex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Comments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Scheduling Start Date" ma:internalName="PublishingStartDate">
      <xsd:simpleType>
        <xsd:restriction base="dms:Unknown"/>
      </xsd:simpleType>
    </xsd:element>
    <xsd:element name="PublishingExpirationDate" ma:index="10" nillable="true" ma:displayName="Scheduling End Date" ma:internalName="PublishingExpirationDate">
      <xsd:simpleType>
        <xsd:restriction base="dms:Unknown"/>
      </xsd:simpleType>
    </xsd:element>
    <xsd:element name="PublishingContact" ma:index="11" nillable="true" ma:displayName="Contact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Contact E-Mail Address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Contact Name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Contact Picture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Page Layout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Variation Group ID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Variation Relationship Link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Rollup Image" ma:internalName="PublishingRollupImage">
      <xsd:simpleType>
        <xsd:restriction base="dms:Unknown"/>
      </xsd:simpleType>
    </xsd:element>
    <xsd:element name="Audience" ma:index="19" nillable="true" ma:displayName="Target Audiences" ma:description="" ma:internalName="Audience">
      <xsd:simpleType>
        <xsd:restriction base="dms:Unknown"/>
      </xsd:simpleType>
    </xsd:element>
    <xsd:element name="PublishingIsFurlPage" ma:index="21" nillable="true" ma:displayName="Hide physical URLs from search" ma:description="If checked, the physical URL of this page will not appear in search results. Friendly URLs assigned to this page will always appear." ma:internalName="PublishingIsFurlPage">
      <xsd:simpleType>
        <xsd:restriction base="dms:Boolean"/>
      </xsd:simpleType>
    </xsd:element>
    <xsd:element name="SeoBrowserTitle" ma:index="22" nillable="true" ma:displayName="Browser Title" ma:description="Browser Title is a site column created by the Publishing feature. It is used as the title that appears at the top of a browser window and may appear in Internet search results." ma:hidden="true" ma:internalName="SeoBrowserTitle">
      <xsd:simpleType>
        <xsd:restriction base="dms:Text"/>
      </xsd:simpleType>
    </xsd:element>
    <xsd:element name="SeoMetaDescription" ma:index="23" nillable="true" ma:displayName="Meta Description" ma:description="Meta Description is a site column created by the Publishing feature. Internet search engines may display this description in search results pages." ma:hidden="true" ma:internalName="SeoMetaDescription">
      <xsd:simpleType>
        <xsd:restriction base="dms:Text"/>
      </xsd:simpleType>
    </xsd:element>
    <xsd:element name="SeoKeywords" ma:index="24" nillable="true" ma:displayName="Meta Keywords" ma:description="Meta Keywords" ma:hidden="true" ma:internalName="SeoKeywords">
      <xsd:simpleType>
        <xsd:restriction base="dms:Text"/>
      </xsd:simpleType>
    </xsd:element>
    <xsd:element name="SeoRobotsNoIndex" ma:index="25" nillable="true" ma:displayName="Hide from Internet Search Engines" ma:description="Hide from Internet Search Engines is a site column created by the Publishing feature. It is used to indicate to search engine crawlers that a particular page should not be indexed." ma:hidden="true" ma:internalName="RobotsNoIndex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76D3DB6E-455F-40F9-9E16-1793563D9E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7D5814-6D15-44EE-B602-EAF67F6799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6B5DA1-369C-4B33-A202-0AAE2ABCB208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3291</TotalTime>
  <Words>443</Words>
  <Application>Microsoft Office PowerPoint</Application>
  <PresentationFormat>On-screen Show (4:3)</PresentationFormat>
  <Paragraphs>65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Garamond</vt:lpstr>
      <vt:lpstr>Arial</vt:lpstr>
      <vt:lpstr>Wingdings</vt:lpstr>
      <vt:lpstr>Verdana</vt:lpstr>
      <vt:lpstr>Ripple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Santa Monica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Santa Monica College</dc:creator>
  <cp:lastModifiedBy>TOVAR_ESAU</cp:lastModifiedBy>
  <cp:revision>492</cp:revision>
  <dcterms:created xsi:type="dcterms:W3CDTF">2010-07-27T23:44:33Z</dcterms:created>
  <dcterms:modified xsi:type="dcterms:W3CDTF">2021-01-29T21:46:15Z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eaderStyleDefinitions">
    <vt:lpwstr/>
  </property>
  <property fmtid="{D5CDD505-2E9C-101B-9397-08002B2CF9AE}" pid="3" name="PublishingRollupImage">
    <vt:lpwstr/>
  </property>
  <property fmtid="{D5CDD505-2E9C-101B-9397-08002B2CF9AE}" pid="4" name="Audience">
    <vt:lpwstr/>
  </property>
  <property fmtid="{D5CDD505-2E9C-101B-9397-08002B2CF9AE}" pid="5" name="PublishingContactPicture">
    <vt:lpwstr/>
  </property>
  <property fmtid="{D5CDD505-2E9C-101B-9397-08002B2CF9AE}" pid="6" name="PublishingContactName">
    <vt:lpwstr/>
  </property>
  <property fmtid="{D5CDD505-2E9C-101B-9397-08002B2CF9AE}" pid="7" name="Comments">
    <vt:lpwstr/>
  </property>
  <property fmtid="{D5CDD505-2E9C-101B-9397-08002B2CF9AE}" pid="8" name="PublishingContactEmail">
    <vt:lpwstr/>
  </property>
  <property fmtid="{D5CDD505-2E9C-101B-9397-08002B2CF9AE}" pid="9" name="PublishingIsFurlPage">
    <vt:lpwstr>0</vt:lpwstr>
  </property>
</Properties>
</file>